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6" r:id="rId1"/>
  </p:sldMasterIdLst>
  <p:notesMasterIdLst>
    <p:notesMasterId r:id="rId27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6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C1DFE-C190-438E-9AA4-2DCC029B12F8}" type="datetimeFigureOut">
              <a:rPr lang="en-US" smtClean="0"/>
              <a:t>13/06/2020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6A9E8-B6F1-4594-8818-0936F3C54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9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6DE0-B8FC-4C2C-80F8-5AC8EACD17D2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42A855D-1319-4967-8043-2E84137B532C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06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3A4B-C0A6-47E9-9432-C6011BF017CD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855D-1319-4967-8043-2E84137B532C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65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4764-07E1-47E2-A14E-A0937CCE9D38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855D-1319-4967-8043-2E84137B532C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13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BF2B-DA17-46C8-90D4-73D0BF8320C0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855D-1319-4967-8043-2E84137B532C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99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B0EB-F63A-4C6D-8EBA-165020748733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855D-1319-4967-8043-2E84137B532C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96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E10-67A5-4B52-A620-749CFF9EFA81}" type="datetime1">
              <a:rPr lang="en-IN" smtClean="0"/>
              <a:t>13-06-2020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855D-1319-4967-8043-2E84137B532C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3882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7053-8F39-4DF4-84CB-CCD5ED9B9392}" type="datetime1">
              <a:rPr lang="en-IN" smtClean="0"/>
              <a:t>13-06-2020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855D-1319-4967-8043-2E84137B532C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6326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C90C-E1A1-4D9C-96CA-FF664F766AA6}" type="datetime1">
              <a:rPr lang="en-IN" smtClean="0"/>
              <a:t>13-06-2020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855D-1319-4967-8043-2E84137B532C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53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BD48-697E-4945-B4FD-B3BAB8453A14}" type="datetime1">
              <a:rPr lang="en-IN" smtClean="0"/>
              <a:t>13-06-2020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855D-1319-4967-8043-2E84137B53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2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D933-7AF9-4D6C-8096-35DCA537A612}" type="datetime1">
              <a:rPr lang="en-IN" smtClean="0"/>
              <a:t>13-06-2020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855D-1319-4967-8043-2E84137B532C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0901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F062081-F97E-4DBE-A304-A074823EA404}" type="datetime1">
              <a:rPr lang="en-IN" smtClean="0"/>
              <a:t>13-06-2020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855D-1319-4967-8043-2E84137B532C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4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DDDE-B09F-4A64-831B-A026AEC52C44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42A855D-1319-4967-8043-2E84137B532C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55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088BE-8493-4F84-821E-CA685568D6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/>
              <a:t>TIME OF SUPPLY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C5DC9-DE3E-495F-8D1E-6995AE54D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7464" y="3514272"/>
            <a:ext cx="8637072" cy="977621"/>
          </a:xfrm>
        </p:spPr>
        <p:txBody>
          <a:bodyPr>
            <a:noAutofit/>
          </a:bodyPr>
          <a:lstStyle/>
          <a:p>
            <a:pPr algn="ctr"/>
            <a:r>
              <a:rPr lang="en-IN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        CA VARSHA LUND</a:t>
            </a:r>
          </a:p>
        </p:txBody>
      </p:sp>
    </p:spTree>
    <p:extLst>
      <p:ext uri="{BB962C8B-B14F-4D97-AF65-F5344CB8AC3E}">
        <p14:creationId xmlns:p14="http://schemas.microsoft.com/office/powerpoint/2010/main" val="268691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i="1" dirty="0">
                <a:solidFill>
                  <a:srgbClr val="FF0000"/>
                </a:solidFill>
              </a:rPr>
              <a:t>VOUCHERS </a:t>
            </a:r>
            <a:r>
              <a:rPr lang="en-IN" dirty="0"/>
              <a:t>FOR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Provision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2060"/>
                </a:solidFill>
              </a:rPr>
              <a:t>Single Purpose Voucher</a:t>
            </a:r>
          </a:p>
          <a:p>
            <a:pPr marL="0" indent="0">
              <a:buNone/>
            </a:pPr>
            <a:r>
              <a:rPr lang="en-IN" dirty="0"/>
              <a:t>Time of supply in case of single purpose voucher i.e. case where supply is identifiable at the time of issue of voucher is the </a:t>
            </a:r>
            <a:r>
              <a:rPr lang="en-IN" i="1" dirty="0">
                <a:solidFill>
                  <a:srgbClr val="FF0000"/>
                </a:solidFill>
              </a:rPr>
              <a:t>date of issue of voucher.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2060"/>
                </a:solidFill>
              </a:rPr>
              <a:t>General Purpose Voucher</a:t>
            </a:r>
          </a:p>
          <a:p>
            <a:pPr marL="0" indent="0">
              <a:buNone/>
            </a:pPr>
            <a:r>
              <a:rPr lang="en-IN" dirty="0"/>
              <a:t>Time of supply in case of general purpose voucher which can be used for multiple purposes is the </a:t>
            </a:r>
            <a:r>
              <a:rPr lang="en-IN" i="1" dirty="0">
                <a:solidFill>
                  <a:srgbClr val="FF0000"/>
                </a:solidFill>
              </a:rPr>
              <a:t>date of redemption of voucher.</a:t>
            </a:r>
          </a:p>
          <a:p>
            <a:pPr marL="0" indent="0">
              <a:buNone/>
            </a:pPr>
            <a:endParaRPr lang="en-IN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296054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05477" y="277083"/>
            <a:ext cx="3425780" cy="10947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Vouchers for Goods</a:t>
            </a:r>
          </a:p>
        </p:txBody>
      </p:sp>
      <p:sp>
        <p:nvSpPr>
          <p:cNvPr id="5" name="Down Arrow 4"/>
          <p:cNvSpPr/>
          <p:nvPr/>
        </p:nvSpPr>
        <p:spPr>
          <a:xfrm rot="2901369">
            <a:off x="4423104" y="1507494"/>
            <a:ext cx="824248" cy="102694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 rot="19043728">
            <a:off x="6663656" y="1497788"/>
            <a:ext cx="824248" cy="115914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3207162" y="2372469"/>
            <a:ext cx="1533296" cy="13923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Single Purpose Voucher</a:t>
            </a:r>
          </a:p>
        </p:txBody>
      </p:sp>
      <p:sp>
        <p:nvSpPr>
          <p:cNvPr id="8" name="Oval 7"/>
          <p:cNvSpPr/>
          <p:nvPr/>
        </p:nvSpPr>
        <p:spPr>
          <a:xfrm>
            <a:off x="7300193" y="2451205"/>
            <a:ext cx="1533296" cy="13923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General</a:t>
            </a:r>
          </a:p>
          <a:p>
            <a:pPr algn="ctr"/>
            <a:r>
              <a:rPr lang="en-IN" dirty="0"/>
              <a:t>Purpose Voucher</a:t>
            </a:r>
          </a:p>
        </p:txBody>
      </p:sp>
      <p:sp>
        <p:nvSpPr>
          <p:cNvPr id="9" name="Down Arrow 8"/>
          <p:cNvSpPr/>
          <p:nvPr/>
        </p:nvSpPr>
        <p:spPr>
          <a:xfrm>
            <a:off x="3561686" y="3939190"/>
            <a:ext cx="824248" cy="102694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own Arrow 9"/>
          <p:cNvSpPr/>
          <p:nvPr/>
        </p:nvSpPr>
        <p:spPr>
          <a:xfrm>
            <a:off x="7727056" y="3948641"/>
            <a:ext cx="824248" cy="102694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2579693" y="4975585"/>
            <a:ext cx="2788234" cy="10259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Date of issue of voucher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45063" y="5069932"/>
            <a:ext cx="2788234" cy="10259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Date of redemption of voucher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74472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i="1" dirty="0">
                <a:solidFill>
                  <a:srgbClr val="FF0000"/>
                </a:solidFill>
              </a:rPr>
              <a:t>Continuous</a:t>
            </a:r>
            <a:r>
              <a:rPr lang="en-IN" dirty="0"/>
              <a:t> supply of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Provision </a:t>
            </a:r>
          </a:p>
          <a:p>
            <a:pPr marL="0" indent="0">
              <a:buNone/>
            </a:pPr>
            <a:r>
              <a:rPr lang="en-IN" dirty="0"/>
              <a:t>In the case of continuous supply of goods , where successive payments are involved , the invoice shall be issued </a:t>
            </a:r>
            <a:r>
              <a:rPr lang="en-IN" i="1" dirty="0">
                <a:solidFill>
                  <a:srgbClr val="FF0000"/>
                </a:solidFill>
              </a:rPr>
              <a:t>before or at the time each such statement is issued or , as the case may be , each such payment is received.</a:t>
            </a:r>
          </a:p>
          <a:p>
            <a:pPr marL="0" indent="0">
              <a:buNone/>
            </a:pPr>
            <a:endParaRPr lang="en-IN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423997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GOODS ON </a:t>
            </a:r>
            <a:r>
              <a:rPr lang="en-IN" i="1" dirty="0">
                <a:solidFill>
                  <a:srgbClr val="FF0000"/>
                </a:solidFill>
              </a:rPr>
              <a:t>APPROVAL </a:t>
            </a:r>
            <a:r>
              <a:rPr lang="en-IN" dirty="0"/>
              <a:t>BASIS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Provision </a:t>
            </a:r>
          </a:p>
          <a:p>
            <a:pPr marL="0" indent="0">
              <a:buNone/>
            </a:pPr>
            <a:r>
              <a:rPr lang="en-IN" dirty="0"/>
              <a:t>Where the goods being sent or taken for approval for sale or return are removed before the supply takes place , the invoice shall be </a:t>
            </a:r>
            <a:r>
              <a:rPr lang="en-IN" i="1" dirty="0">
                <a:solidFill>
                  <a:srgbClr val="FF0000"/>
                </a:solidFill>
              </a:rPr>
              <a:t>issued before or at the time of supply or six months from the date of removal, whichever is earlier.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190771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75008" y="1262130"/>
            <a:ext cx="96205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000" dirty="0"/>
              <a:t>TIME OF SUPPLY OF SERVICES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107320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BASIC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DUE DATE OF INVOICE</a:t>
            </a:r>
          </a:p>
          <a:p>
            <a:pPr marL="0" indent="0">
              <a:buNone/>
            </a:pPr>
            <a:r>
              <a:rPr lang="en-IN" dirty="0"/>
              <a:t>The tax invoice needs to be issued either </a:t>
            </a:r>
            <a:r>
              <a:rPr lang="en-IN" i="1" dirty="0">
                <a:solidFill>
                  <a:srgbClr val="FF0000"/>
                </a:solidFill>
              </a:rPr>
              <a:t>before the provision of service or within 30 days </a:t>
            </a:r>
            <a:r>
              <a:rPr lang="en-IN" dirty="0"/>
              <a:t>(45 days in case of insurance/ banking companies/ financial institutions )</a:t>
            </a:r>
            <a:r>
              <a:rPr lang="en-IN" i="1" dirty="0">
                <a:solidFill>
                  <a:srgbClr val="FF0000"/>
                </a:solidFill>
              </a:rPr>
              <a:t> from the date of supply of service.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13820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BASIC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DATE OF PAYMENT</a:t>
            </a:r>
          </a:p>
          <a:p>
            <a:pPr marL="0" indent="0">
              <a:buNone/>
            </a:pPr>
            <a:endParaRPr lang="en-IN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N" dirty="0"/>
              <a:t>Date on which entered in books of accounts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>
                <a:solidFill>
                  <a:srgbClr val="002060"/>
                </a:solidFill>
              </a:rPr>
              <a:t>OR</a:t>
            </a:r>
          </a:p>
          <a:p>
            <a:pPr marL="0" indent="0">
              <a:buNone/>
            </a:pPr>
            <a:r>
              <a:rPr lang="en-IN" dirty="0"/>
              <a:t>Date as appearing in the bank statement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Right Brace 4"/>
          <p:cNvSpPr/>
          <p:nvPr/>
        </p:nvSpPr>
        <p:spPr>
          <a:xfrm>
            <a:off x="6253216" y="2910625"/>
            <a:ext cx="765770" cy="16742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7443989" y="3052293"/>
            <a:ext cx="3503053" cy="153258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Whichever is earlier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205215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TIME OF SUPPLY OF SERVICES  UNDER </a:t>
            </a:r>
            <a:r>
              <a:rPr lang="en-IN" i="1" dirty="0">
                <a:solidFill>
                  <a:srgbClr val="FF0000"/>
                </a:solidFill>
              </a:rPr>
              <a:t>FORWARD CHARGE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Time of supply of services depends on whether the invoice is issued in time i.e. within thirty days from the date of provision of service. </a:t>
            </a:r>
          </a:p>
          <a:p>
            <a:r>
              <a:rPr lang="en-IN" dirty="0"/>
              <a:t>Time of supply will be determined in the following manner:		</a:t>
            </a:r>
            <a:endParaRPr lang="en-IN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645489"/>
              </p:ext>
            </p:extLst>
          </p:nvPr>
        </p:nvGraphicFramePr>
        <p:xfrm>
          <a:off x="1606998" y="3424229"/>
          <a:ext cx="8128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Situation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If the invoice is issued in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Earlier of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dirty="0"/>
                        <a:t>Date</a:t>
                      </a:r>
                      <a:r>
                        <a:rPr lang="en-IN" baseline="0" dirty="0"/>
                        <a:t> of invoice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baseline="0" dirty="0"/>
                        <a:t>Date of receipt of payment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If the invoice</a:t>
                      </a:r>
                      <a:r>
                        <a:rPr lang="en-IN" baseline="0" dirty="0"/>
                        <a:t> is not issued in time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Earlier of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dirty="0"/>
                        <a:t>Date</a:t>
                      </a:r>
                      <a:r>
                        <a:rPr lang="en-IN" baseline="0" dirty="0"/>
                        <a:t> of provision of service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baseline="0" dirty="0"/>
                        <a:t>Date of receipt of payment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96668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TIME OF SUPPLY OF SERVICES  UNDER </a:t>
            </a:r>
            <a:r>
              <a:rPr lang="en-IN" i="1" dirty="0">
                <a:solidFill>
                  <a:srgbClr val="FF0000"/>
                </a:solidFill>
              </a:rPr>
              <a:t>FORWARD CHARGE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			</a:t>
            </a:r>
            <a:endParaRPr lang="en-IN" sz="2000" dirty="0"/>
          </a:p>
        </p:txBody>
      </p:sp>
      <p:sp>
        <p:nvSpPr>
          <p:cNvPr id="9" name="Rectangle 8"/>
          <p:cNvSpPr/>
          <p:nvPr/>
        </p:nvSpPr>
        <p:spPr>
          <a:xfrm>
            <a:off x="2060620" y="2015732"/>
            <a:ext cx="2485622" cy="10174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If Invoice is issued in time.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02451" y="2015731"/>
            <a:ext cx="2485622" cy="10174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If Invoice is not issued in time.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2975019" y="3195141"/>
            <a:ext cx="656823" cy="10494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Down Arrow 11"/>
          <p:cNvSpPr/>
          <p:nvPr/>
        </p:nvSpPr>
        <p:spPr>
          <a:xfrm>
            <a:off x="8845639" y="3216318"/>
            <a:ext cx="656823" cy="10494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906073" y="4265757"/>
            <a:ext cx="3232597" cy="17615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Date of Invoice (DOI)</a:t>
            </a:r>
          </a:p>
          <a:p>
            <a:pPr algn="ctr"/>
            <a:r>
              <a:rPr lang="en-IN" dirty="0"/>
              <a:t>Or</a:t>
            </a:r>
          </a:p>
          <a:p>
            <a:pPr algn="ctr"/>
            <a:r>
              <a:rPr lang="en-IN" dirty="0"/>
              <a:t>Date of receipt of payment (DOP)</a:t>
            </a:r>
          </a:p>
          <a:p>
            <a:pPr algn="ctr"/>
            <a:r>
              <a:rPr lang="en-IN" i="1" dirty="0">
                <a:solidFill>
                  <a:srgbClr val="FF0000"/>
                </a:solidFill>
              </a:rPr>
              <a:t>Whichever is earlier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57751" y="4265756"/>
            <a:ext cx="3232597" cy="17615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Date of Provision of service (DOC)</a:t>
            </a:r>
          </a:p>
          <a:p>
            <a:pPr algn="ctr"/>
            <a:r>
              <a:rPr lang="en-IN" dirty="0"/>
              <a:t>Or</a:t>
            </a:r>
          </a:p>
          <a:p>
            <a:pPr algn="ctr"/>
            <a:r>
              <a:rPr lang="en-IN" dirty="0"/>
              <a:t>Date of receipt of payment (DOP)</a:t>
            </a:r>
          </a:p>
          <a:p>
            <a:pPr algn="ctr"/>
            <a:r>
              <a:rPr lang="en-IN" i="1" dirty="0">
                <a:solidFill>
                  <a:srgbClr val="FF0000"/>
                </a:solidFill>
              </a:rPr>
              <a:t>Whichever is earlier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147508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TIME OF SUPPLY OF SERVICES  UNDER </a:t>
            </a:r>
            <a:r>
              <a:rPr lang="en-IN" i="1" dirty="0">
                <a:solidFill>
                  <a:srgbClr val="FF0000"/>
                </a:solidFill>
              </a:rPr>
              <a:t>REVERSE CHARGE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Time of supply of services on which GST is payable on reverse charge basis will be </a:t>
            </a:r>
          </a:p>
          <a:p>
            <a:pPr marL="0" indent="0">
              <a:buNone/>
            </a:pPr>
            <a:r>
              <a:rPr lang="en-IN" dirty="0"/>
              <a:t>Earlier of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Date of payment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Date immediately following 60 days since issue of invoice by the supplier.</a:t>
            </a:r>
          </a:p>
          <a:p>
            <a:pPr marL="0" indent="0">
              <a:buNone/>
            </a:pPr>
            <a:r>
              <a:rPr lang="en-IN" dirty="0"/>
              <a:t>		</a:t>
            </a:r>
            <a:endParaRPr lang="en-IN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84061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 rot="9072628">
            <a:off x="3334936" y="1435477"/>
            <a:ext cx="1712890" cy="60530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ight Arrow 3"/>
          <p:cNvSpPr/>
          <p:nvPr/>
        </p:nvSpPr>
        <p:spPr>
          <a:xfrm rot="1644900">
            <a:off x="6233658" y="1450180"/>
            <a:ext cx="1712890" cy="60530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ounded Rectangle 4"/>
          <p:cNvSpPr/>
          <p:nvPr/>
        </p:nvSpPr>
        <p:spPr>
          <a:xfrm>
            <a:off x="4417454" y="151378"/>
            <a:ext cx="2305318" cy="7727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TIME OF SUPPLY</a:t>
            </a:r>
          </a:p>
          <a:p>
            <a:pPr algn="ctr"/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7785737" y="2264535"/>
            <a:ext cx="1584101" cy="149394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SERVICES</a:t>
            </a:r>
          </a:p>
        </p:txBody>
      </p:sp>
      <p:sp>
        <p:nvSpPr>
          <p:cNvPr id="7" name="Oval 6"/>
          <p:cNvSpPr/>
          <p:nvPr/>
        </p:nvSpPr>
        <p:spPr>
          <a:xfrm>
            <a:off x="2104007" y="2305318"/>
            <a:ext cx="1584101" cy="145316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GOODS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410621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TIME OF SUPPLY OF SERVICES UNDER </a:t>
            </a:r>
            <a:r>
              <a:rPr lang="en-IN" i="1" dirty="0">
                <a:solidFill>
                  <a:srgbClr val="FF0000"/>
                </a:solidFill>
              </a:rPr>
              <a:t>REVERSE CHARGE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			</a:t>
            </a:r>
            <a:endParaRPr lang="en-IN" sz="2000" dirty="0"/>
          </a:p>
        </p:txBody>
      </p:sp>
      <p:sp>
        <p:nvSpPr>
          <p:cNvPr id="4" name="Rectangle 3"/>
          <p:cNvSpPr/>
          <p:nvPr/>
        </p:nvSpPr>
        <p:spPr>
          <a:xfrm>
            <a:off x="3322749" y="2150772"/>
            <a:ext cx="5628068" cy="6310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Date Of Payment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2749" y="3741038"/>
            <a:ext cx="5628068" cy="6310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61</a:t>
            </a:r>
            <a:r>
              <a:rPr lang="en-IN" baseline="30000" dirty="0"/>
              <a:t>st</a:t>
            </a:r>
            <a:r>
              <a:rPr lang="en-IN" dirty="0"/>
              <a:t> Day from Date Of Invoice</a:t>
            </a:r>
          </a:p>
        </p:txBody>
      </p:sp>
      <p:sp>
        <p:nvSpPr>
          <p:cNvPr id="6" name="Oval 5"/>
          <p:cNvSpPr/>
          <p:nvPr/>
        </p:nvSpPr>
        <p:spPr>
          <a:xfrm>
            <a:off x="5602310" y="2879799"/>
            <a:ext cx="862884" cy="69545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OR</a:t>
            </a:r>
          </a:p>
        </p:txBody>
      </p:sp>
      <p:sp>
        <p:nvSpPr>
          <p:cNvPr id="7" name="Right Brace 6"/>
          <p:cNvSpPr/>
          <p:nvPr/>
        </p:nvSpPr>
        <p:spPr>
          <a:xfrm>
            <a:off x="8950817" y="2150772"/>
            <a:ext cx="502276" cy="22213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522268" y="2409719"/>
            <a:ext cx="1850265" cy="163561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Whichever is earlier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348115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i="1" dirty="0">
                <a:solidFill>
                  <a:srgbClr val="FF0000"/>
                </a:solidFill>
              </a:rPr>
              <a:t>VOUCHERS </a:t>
            </a:r>
            <a:r>
              <a:rPr lang="en-IN" dirty="0"/>
              <a:t>FOR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Provision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2060"/>
                </a:solidFill>
              </a:rPr>
              <a:t>Single Purpose Voucher</a:t>
            </a:r>
          </a:p>
          <a:p>
            <a:pPr marL="0" indent="0">
              <a:buNone/>
            </a:pPr>
            <a:r>
              <a:rPr lang="en-IN" dirty="0"/>
              <a:t>Time of supply in case of single purpose voucher i.e. case where supply is identifiable at the time of issue of voucher is the </a:t>
            </a:r>
            <a:r>
              <a:rPr lang="en-IN" i="1" dirty="0">
                <a:solidFill>
                  <a:srgbClr val="FF0000"/>
                </a:solidFill>
              </a:rPr>
              <a:t>date of issue of voucher.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2060"/>
                </a:solidFill>
              </a:rPr>
              <a:t>General Purpose Voucher</a:t>
            </a:r>
          </a:p>
          <a:p>
            <a:pPr marL="0" indent="0">
              <a:buNone/>
            </a:pPr>
            <a:r>
              <a:rPr lang="en-IN" dirty="0"/>
              <a:t>Time of supply in case of general purpose voucher which can be used for multiple purposes is the </a:t>
            </a:r>
            <a:r>
              <a:rPr lang="en-IN" i="1" dirty="0">
                <a:solidFill>
                  <a:srgbClr val="FF0000"/>
                </a:solidFill>
              </a:rPr>
              <a:t>date of redemption of voucher.</a:t>
            </a:r>
          </a:p>
          <a:p>
            <a:pPr marL="0" indent="0">
              <a:buNone/>
            </a:pPr>
            <a:endParaRPr lang="en-IN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34451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05477" y="277083"/>
            <a:ext cx="3425780" cy="10947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Vouchers for Services</a:t>
            </a:r>
          </a:p>
        </p:txBody>
      </p:sp>
      <p:sp>
        <p:nvSpPr>
          <p:cNvPr id="5" name="Down Arrow 4"/>
          <p:cNvSpPr/>
          <p:nvPr/>
        </p:nvSpPr>
        <p:spPr>
          <a:xfrm rot="2901369">
            <a:off x="4423104" y="1507494"/>
            <a:ext cx="824248" cy="102694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 rot="19043728">
            <a:off x="6663656" y="1497788"/>
            <a:ext cx="824248" cy="115914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3207162" y="2372469"/>
            <a:ext cx="1533296" cy="13923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Single Purpose Voucher</a:t>
            </a:r>
          </a:p>
        </p:txBody>
      </p:sp>
      <p:sp>
        <p:nvSpPr>
          <p:cNvPr id="8" name="Oval 7"/>
          <p:cNvSpPr/>
          <p:nvPr/>
        </p:nvSpPr>
        <p:spPr>
          <a:xfrm>
            <a:off x="7300193" y="2451205"/>
            <a:ext cx="1533296" cy="13923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General</a:t>
            </a:r>
          </a:p>
          <a:p>
            <a:pPr algn="ctr"/>
            <a:r>
              <a:rPr lang="en-IN" dirty="0"/>
              <a:t>Purpose Voucher</a:t>
            </a:r>
          </a:p>
        </p:txBody>
      </p:sp>
      <p:sp>
        <p:nvSpPr>
          <p:cNvPr id="9" name="Down Arrow 8"/>
          <p:cNvSpPr/>
          <p:nvPr/>
        </p:nvSpPr>
        <p:spPr>
          <a:xfrm>
            <a:off x="3561686" y="3939190"/>
            <a:ext cx="824248" cy="102694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own Arrow 9"/>
          <p:cNvSpPr/>
          <p:nvPr/>
        </p:nvSpPr>
        <p:spPr>
          <a:xfrm>
            <a:off x="7727056" y="3948641"/>
            <a:ext cx="824248" cy="102694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2579693" y="4975585"/>
            <a:ext cx="2788234" cy="10259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Date of issue of voucher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45063" y="5069932"/>
            <a:ext cx="2788234" cy="10259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Date of redemption of voucher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427643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RESIDUAL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If situation is not covered under any of the provisions above, ,the time of supply shall be</a:t>
            </a:r>
          </a:p>
          <a:p>
            <a:r>
              <a:rPr lang="en-IN" dirty="0"/>
              <a:t>Due date of filing of the periodical return</a:t>
            </a:r>
          </a:p>
          <a:p>
            <a:r>
              <a:rPr lang="en-IN" dirty="0"/>
              <a:t>In any other case, date on which GST is paid.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253318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Interest , late fee etc.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dirty="0"/>
              <a:t>Time of supply related to an addition in the value of supply by way of interest, late fee or penalty for delayed payment of any consideration shall be the </a:t>
            </a:r>
            <a:r>
              <a:rPr lang="en-IN" i="1" dirty="0">
                <a:solidFill>
                  <a:srgbClr val="FF0000"/>
                </a:solidFill>
              </a:rPr>
              <a:t>date on which supplier receives such addition in value.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296492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8923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75008" y="1262130"/>
            <a:ext cx="96205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000" dirty="0"/>
              <a:t>TIME OF SUPPLY OF GOODS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233043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BASIC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>
                <a:solidFill>
                  <a:srgbClr val="002060"/>
                </a:solidFill>
              </a:rPr>
              <a:t>DUE DATE OF INVOICE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2060"/>
                </a:solidFill>
              </a:rPr>
              <a:t>Supply involving movement of goods</a:t>
            </a:r>
          </a:p>
          <a:p>
            <a:pPr marL="0" indent="0">
              <a:buNone/>
            </a:pPr>
            <a:r>
              <a:rPr lang="en-IN" dirty="0"/>
              <a:t>Where the supply involves movement of goods , a registered person supplying taxable goods shall issue tax invoice , </a:t>
            </a:r>
            <a:r>
              <a:rPr lang="en-IN" i="1" dirty="0">
                <a:solidFill>
                  <a:srgbClr val="FF0000"/>
                </a:solidFill>
              </a:rPr>
              <a:t>before or at the time of , removal of goods </a:t>
            </a:r>
            <a:r>
              <a:rPr lang="en-IN" dirty="0"/>
              <a:t>for supply to the recipient.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2060"/>
                </a:solidFill>
              </a:rPr>
              <a:t>Supply not involving movement of goods</a:t>
            </a:r>
          </a:p>
          <a:p>
            <a:pPr marL="0" indent="0">
              <a:buNone/>
            </a:pPr>
            <a:r>
              <a:rPr lang="en-IN" dirty="0"/>
              <a:t>Where the supply does not  involve movement of goods , a registered person supplying taxable goods shall issue tax invoice , </a:t>
            </a:r>
            <a:r>
              <a:rPr lang="en-IN" i="1" dirty="0">
                <a:solidFill>
                  <a:srgbClr val="FF0000"/>
                </a:solidFill>
              </a:rPr>
              <a:t>before or at the time of delivery of goods </a:t>
            </a:r>
            <a:r>
              <a:rPr lang="en-IN" dirty="0"/>
              <a:t>or making available thereof  to the recipient.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367650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BASIC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002060"/>
                </a:solidFill>
              </a:rPr>
              <a:t>DATE OF PAYMENT</a:t>
            </a:r>
          </a:p>
          <a:p>
            <a:pPr marL="0" indent="0">
              <a:buNone/>
            </a:pPr>
            <a:endParaRPr lang="en-IN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N" dirty="0"/>
              <a:t>Date on which entered in books of accounts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>
                <a:solidFill>
                  <a:srgbClr val="002060"/>
                </a:solidFill>
              </a:rPr>
              <a:t>OR</a:t>
            </a:r>
          </a:p>
          <a:p>
            <a:pPr marL="0" indent="0">
              <a:buNone/>
            </a:pPr>
            <a:r>
              <a:rPr lang="en-IN" dirty="0"/>
              <a:t>Date as appearing in the bank statement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Right Brace 4"/>
          <p:cNvSpPr/>
          <p:nvPr/>
        </p:nvSpPr>
        <p:spPr>
          <a:xfrm>
            <a:off x="6253216" y="2910625"/>
            <a:ext cx="765770" cy="16742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7443989" y="3052293"/>
            <a:ext cx="3503053" cy="153258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Whichever is earlier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213037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TIME OF SUPPLY OF GOODS UNDER </a:t>
            </a:r>
            <a:r>
              <a:rPr lang="en-IN" i="1" dirty="0">
                <a:solidFill>
                  <a:srgbClr val="FF0000"/>
                </a:solidFill>
              </a:rPr>
              <a:t>FORWARD CHARGE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Provision </a:t>
            </a:r>
          </a:p>
          <a:p>
            <a:pPr marL="0" indent="0">
              <a:buNone/>
            </a:pPr>
            <a:r>
              <a:rPr lang="en-IN" dirty="0"/>
              <a:t>Time of supply in case of supply of goods under forward charge mechanism will be earlier of date of invoice and due date of invoice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274988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TIME OF SUPPLY OF GOODS UNDER </a:t>
            </a:r>
            <a:r>
              <a:rPr lang="en-IN" i="1" dirty="0">
                <a:solidFill>
                  <a:srgbClr val="FF0000"/>
                </a:solidFill>
              </a:rPr>
              <a:t>FORWARD CHARGE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			</a:t>
            </a:r>
            <a:endParaRPr lang="en-IN" sz="2000" dirty="0"/>
          </a:p>
        </p:txBody>
      </p:sp>
      <p:sp>
        <p:nvSpPr>
          <p:cNvPr id="4" name="Rectangle 3"/>
          <p:cNvSpPr/>
          <p:nvPr/>
        </p:nvSpPr>
        <p:spPr>
          <a:xfrm>
            <a:off x="3322749" y="2150772"/>
            <a:ext cx="5628068" cy="6310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Date Of Invoice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2749" y="3741038"/>
            <a:ext cx="5628068" cy="6310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Due Date Of Invoice</a:t>
            </a:r>
          </a:p>
        </p:txBody>
      </p:sp>
      <p:sp>
        <p:nvSpPr>
          <p:cNvPr id="6" name="Oval 5"/>
          <p:cNvSpPr/>
          <p:nvPr/>
        </p:nvSpPr>
        <p:spPr>
          <a:xfrm>
            <a:off x="5602310" y="2879799"/>
            <a:ext cx="862884" cy="69545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OR</a:t>
            </a:r>
          </a:p>
        </p:txBody>
      </p:sp>
      <p:sp>
        <p:nvSpPr>
          <p:cNvPr id="7" name="Right Brace 6"/>
          <p:cNvSpPr/>
          <p:nvPr/>
        </p:nvSpPr>
        <p:spPr>
          <a:xfrm>
            <a:off x="8950817" y="2150772"/>
            <a:ext cx="502276" cy="22213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522268" y="2409719"/>
            <a:ext cx="1850265" cy="163561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Whichever is earlier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31035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TIME OF SUPPLY OF GOODS UNDER </a:t>
            </a:r>
            <a:r>
              <a:rPr lang="en-IN" i="1" dirty="0">
                <a:solidFill>
                  <a:srgbClr val="FF0000"/>
                </a:solidFill>
              </a:rPr>
              <a:t>REVERSE CHARGE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Provision </a:t>
            </a:r>
          </a:p>
          <a:p>
            <a:pPr marL="0" indent="0">
              <a:buNone/>
            </a:pPr>
            <a:r>
              <a:rPr lang="en-IN" dirty="0"/>
              <a:t>Time of supply in case of supply of goods under reverse charge mechanism will be earliest of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Date of receipts of goods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Date on which payment is entered in the books of accounts of the recipient or the date on which payment is debited in his bank account, whichever is earlier.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Date immediately following 30 days from the date of issue of invoice or any other legal document in lieu of invoice by the supplier.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70832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TIME OF SUPPLY OF GOODS UNDER </a:t>
            </a:r>
            <a:r>
              <a:rPr lang="en-IN" i="1" dirty="0">
                <a:solidFill>
                  <a:srgbClr val="FF0000"/>
                </a:solidFill>
              </a:rPr>
              <a:t>REVERSE CHARGE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			</a:t>
            </a:r>
            <a:endParaRPr lang="en-IN" sz="2000" dirty="0"/>
          </a:p>
        </p:txBody>
      </p:sp>
      <p:sp>
        <p:nvSpPr>
          <p:cNvPr id="4" name="Rectangle 3"/>
          <p:cNvSpPr/>
          <p:nvPr/>
        </p:nvSpPr>
        <p:spPr>
          <a:xfrm>
            <a:off x="3322749" y="2150772"/>
            <a:ext cx="5628068" cy="6310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Date Of Receipt of goods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2749" y="3741038"/>
            <a:ext cx="5628068" cy="6310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Date of Payment </a:t>
            </a:r>
          </a:p>
        </p:txBody>
      </p:sp>
      <p:sp>
        <p:nvSpPr>
          <p:cNvPr id="6" name="Oval 5"/>
          <p:cNvSpPr/>
          <p:nvPr/>
        </p:nvSpPr>
        <p:spPr>
          <a:xfrm>
            <a:off x="5602310" y="2879799"/>
            <a:ext cx="862884" cy="69545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OR</a:t>
            </a:r>
          </a:p>
        </p:txBody>
      </p:sp>
      <p:sp>
        <p:nvSpPr>
          <p:cNvPr id="7" name="Right Brace 6"/>
          <p:cNvSpPr/>
          <p:nvPr/>
        </p:nvSpPr>
        <p:spPr>
          <a:xfrm>
            <a:off x="8950817" y="2150772"/>
            <a:ext cx="502276" cy="39466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522268" y="3226600"/>
            <a:ext cx="1850265" cy="163561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Whichever is earlier</a:t>
            </a:r>
          </a:p>
        </p:txBody>
      </p:sp>
      <p:sp>
        <p:nvSpPr>
          <p:cNvPr id="9" name="Oval 8"/>
          <p:cNvSpPr/>
          <p:nvPr/>
        </p:nvSpPr>
        <p:spPr>
          <a:xfrm>
            <a:off x="5602310" y="4534081"/>
            <a:ext cx="862884" cy="69545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OR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19718" y="5466345"/>
            <a:ext cx="5628068" cy="6310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31</a:t>
            </a:r>
            <a:r>
              <a:rPr lang="en-IN" baseline="30000" dirty="0"/>
              <a:t>st</a:t>
            </a:r>
            <a:r>
              <a:rPr lang="en-IN" dirty="0"/>
              <a:t> day from date of invoice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685183"/>
            <a:ext cx="327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374419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399</TotalTime>
  <Words>999</Words>
  <Application>Microsoft Office PowerPoint</Application>
  <PresentationFormat>Widescreen</PresentationFormat>
  <Paragraphs>150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Gill Sans MT</vt:lpstr>
      <vt:lpstr>Wingdings</vt:lpstr>
      <vt:lpstr>Gallery</vt:lpstr>
      <vt:lpstr>TIME OF SUPPLY</vt:lpstr>
      <vt:lpstr>PowerPoint Presentation</vt:lpstr>
      <vt:lpstr>PowerPoint Presentation</vt:lpstr>
      <vt:lpstr>BASIC CONCEPTS</vt:lpstr>
      <vt:lpstr>BASIC CONCEPTS</vt:lpstr>
      <vt:lpstr>TIME OF SUPPLY OF GOODS UNDER FORWARD CHARGE MECHANISM</vt:lpstr>
      <vt:lpstr>TIME OF SUPPLY OF GOODS UNDER FORWARD CHARGE MECHANISM</vt:lpstr>
      <vt:lpstr>TIME OF SUPPLY OF GOODS UNDER REVERSE CHARGE MECHANISM</vt:lpstr>
      <vt:lpstr>TIME OF SUPPLY OF GOODS UNDER REVERSE CHARGE MECHANISM</vt:lpstr>
      <vt:lpstr>VOUCHERS FOR GOODS</vt:lpstr>
      <vt:lpstr>PowerPoint Presentation</vt:lpstr>
      <vt:lpstr>Continuous supply of goods</vt:lpstr>
      <vt:lpstr>GOODS ON APPROVAL BASIS</vt:lpstr>
      <vt:lpstr>PowerPoint Presentation</vt:lpstr>
      <vt:lpstr>BASIC CONCEPTS</vt:lpstr>
      <vt:lpstr>BASIC CONCEPTS</vt:lpstr>
      <vt:lpstr>TIME OF SUPPLY OF SERVICES  UNDER FORWARD CHARGE MECHANISM</vt:lpstr>
      <vt:lpstr>TIME OF SUPPLY OF SERVICES  UNDER FORWARD CHARGE MECHANISM</vt:lpstr>
      <vt:lpstr>TIME OF SUPPLY OF SERVICES  UNDER REVERSE CHARGE MECHANISM</vt:lpstr>
      <vt:lpstr>TIME OF SUPPLY OF SERVICES UNDER REVERSE CHARGE MECHANISM</vt:lpstr>
      <vt:lpstr>VOUCHERS FOR SERVICES</vt:lpstr>
      <vt:lpstr>PowerPoint Presentation</vt:lpstr>
      <vt:lpstr>RESIDUAL CASE</vt:lpstr>
      <vt:lpstr>Interest , late fee etc.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- KEEPING AND ACCOUNTANCY</dc:title>
  <dc:creator>Varsha Lund</dc:creator>
  <cp:lastModifiedBy>Varsha</cp:lastModifiedBy>
  <cp:revision>46</cp:revision>
  <dcterms:created xsi:type="dcterms:W3CDTF">2020-04-12T17:33:09Z</dcterms:created>
  <dcterms:modified xsi:type="dcterms:W3CDTF">2020-06-13T15:49:39Z</dcterms:modified>
</cp:coreProperties>
</file>